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sldIdLst>
    <p:sldId id="285" r:id="rId2"/>
    <p:sldId id="314" r:id="rId3"/>
    <p:sldId id="297" r:id="rId4"/>
    <p:sldId id="312" r:id="rId5"/>
    <p:sldId id="309" r:id="rId6"/>
    <p:sldId id="311" r:id="rId7"/>
    <p:sldId id="313" r:id="rId8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3A4"/>
    <a:srgbClr val="515C95"/>
    <a:srgbClr val="EAEFFF"/>
    <a:srgbClr val="028AEA"/>
    <a:srgbClr val="324AFE"/>
    <a:srgbClr val="0C6EE4"/>
    <a:srgbClr val="0B4862"/>
    <a:srgbClr val="CAE2F5"/>
    <a:srgbClr val="A1A1A2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10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84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EECF2-BBBA-48DA-85B9-FFC8FFF3C25C}" type="datetimeFigureOut">
              <a:rPr lang="ko-KR" altLang="en-US" smtClean="0"/>
              <a:t>2020-02-14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07B0A-A51A-43BF-8DFF-9E1E24BCDC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59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24D17-FF54-463D-8253-71E183E93E1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8443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115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966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360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737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FCover-Pattern BG-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mySingle\Temp\01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4"/>
            <a:ext cx="9906000" cy="6250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직사각형 18"/>
          <p:cNvSpPr/>
          <p:nvPr userDrawn="1"/>
        </p:nvSpPr>
        <p:spPr>
          <a:xfrm>
            <a:off x="0" y="6213312"/>
            <a:ext cx="9906000" cy="672075"/>
          </a:xfrm>
          <a:prstGeom prst="rect">
            <a:avLst/>
          </a:prstGeom>
          <a:solidFill>
            <a:srgbClr val="DEDED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/>
            <a:endParaRPr lang="ko-KR" altLang="en-US" sz="1900" dirty="0" smtClean="0">
              <a:solidFill>
                <a:schemeClr val="tx1"/>
              </a:solidFill>
            </a:endParaRPr>
          </a:p>
        </p:txBody>
      </p:sp>
      <p:pic>
        <p:nvPicPr>
          <p:cNvPr id="22" name="그림 2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8969" y="6405336"/>
            <a:ext cx="1389846" cy="282567"/>
          </a:xfrm>
          <a:prstGeom prst="rect">
            <a:avLst/>
          </a:prstGeom>
        </p:spPr>
      </p:pic>
      <p:sp>
        <p:nvSpPr>
          <p:cNvPr id="25" name="Text Box 9"/>
          <p:cNvSpPr txBox="1">
            <a:spLocks noChangeArrowheads="1"/>
          </p:cNvSpPr>
          <p:nvPr userDrawn="1"/>
        </p:nvSpPr>
        <p:spPr bwMode="auto">
          <a:xfrm>
            <a:off x="6996402" y="5940654"/>
            <a:ext cx="2651194" cy="32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51948" rIns="103895" bIns="51948">
            <a:spAutoFit/>
          </a:bodyPr>
          <a:lstStyle/>
          <a:p>
            <a:pPr eaLnBrk="0" hangingPunct="0"/>
            <a:r>
              <a:rPr lang="en-US" altLang="ko-KR" sz="700" dirty="0">
                <a:solidFill>
                  <a:schemeClr val="bg1"/>
                </a:solidFill>
              </a:rPr>
              <a:t>Copyright © </a:t>
            </a:r>
            <a:r>
              <a:rPr lang="en-US" altLang="ko-KR" sz="700" dirty="0" smtClean="0">
                <a:solidFill>
                  <a:schemeClr val="bg1"/>
                </a:solidFill>
              </a:rPr>
              <a:t>2017 </a:t>
            </a:r>
            <a:r>
              <a:rPr lang="en-US" altLang="ko-KR" sz="700" dirty="0">
                <a:solidFill>
                  <a:schemeClr val="bg1"/>
                </a:solidFill>
              </a:rPr>
              <a:t>Samsung SDS Co., Ltd. All rights reserved   |  Confidential </a:t>
            </a:r>
          </a:p>
        </p:txBody>
      </p:sp>
      <p:sp>
        <p:nvSpPr>
          <p:cNvPr id="33" name="내용 개체 틀 3"/>
          <p:cNvSpPr>
            <a:spLocks noGrp="1"/>
          </p:cNvSpPr>
          <p:nvPr>
            <p:ph sz="quarter" idx="16" hasCustomPrompt="1"/>
          </p:nvPr>
        </p:nvSpPr>
        <p:spPr>
          <a:xfrm>
            <a:off x="737534" y="6369137"/>
            <a:ext cx="1597298" cy="276225"/>
          </a:xfrm>
          <a:prstGeom prst="rect">
            <a:avLst/>
          </a:prstGeom>
        </p:spPr>
        <p:txBody>
          <a:bodyPr lIns="91438" tIns="45719" rIns="91438" bIns="45719">
            <a:noAutofit/>
          </a:bodyPr>
          <a:lstStyle>
            <a:lvl1pPr marL="0" indent="0">
              <a:buNone/>
              <a:defRPr sz="1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19475" indent="0">
              <a:buNone/>
              <a:defRPr sz="1300"/>
            </a:lvl2pPr>
            <a:lvl3pPr marL="1038951" indent="0">
              <a:buNone/>
              <a:defRPr sz="1300"/>
            </a:lvl3pPr>
            <a:lvl4pPr marL="1558426" indent="0">
              <a:buNone/>
              <a:defRPr sz="1300"/>
            </a:lvl4pPr>
            <a:lvl5pPr marL="2077900" indent="0">
              <a:buNone/>
              <a:defRPr sz="1300"/>
            </a:lvl5pPr>
          </a:lstStyle>
          <a:p>
            <a:pPr lvl="0"/>
            <a:r>
              <a:rPr lang="ko-KR" altLang="en-US" dirty="0" err="1" smtClean="0"/>
              <a:t>고객사</a:t>
            </a:r>
            <a:r>
              <a:rPr lang="ko-KR" altLang="en-US" dirty="0" smtClean="0"/>
              <a:t> </a:t>
            </a:r>
            <a:r>
              <a:rPr lang="en-US" altLang="ko-KR" dirty="0" smtClean="0"/>
              <a:t>CI (optional)</a:t>
            </a:r>
            <a:endParaRPr lang="ko-KR" altLang="en-US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428230" y="3"/>
            <a:ext cx="4134379" cy="6213309"/>
          </a:xfrm>
          <a:prstGeom prst="rect">
            <a:avLst/>
          </a:prstGeom>
          <a:solidFill>
            <a:schemeClr val="tx1">
              <a:alpha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/>
            <a:endParaRPr lang="ko-KR" altLang="en-US" sz="1900" dirty="0" smtClean="0">
              <a:solidFill>
                <a:schemeClr val="tx1"/>
              </a:solidFill>
            </a:endParaRPr>
          </a:p>
        </p:txBody>
      </p:sp>
      <p:sp>
        <p:nvSpPr>
          <p:cNvPr id="26" name="부제목 2"/>
          <p:cNvSpPr>
            <a:spLocks noGrp="1"/>
          </p:cNvSpPr>
          <p:nvPr>
            <p:ph type="subTitle" idx="1"/>
          </p:nvPr>
        </p:nvSpPr>
        <p:spPr>
          <a:xfrm>
            <a:off x="1037568" y="5002261"/>
            <a:ext cx="2862317" cy="3469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lang="ko-KR" altLang="en-US" sz="19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9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8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7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6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6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5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27" name="내용 개체 틀 25"/>
          <p:cNvSpPr>
            <a:spLocks noGrp="1"/>
          </p:cNvSpPr>
          <p:nvPr>
            <p:ph sz="quarter" idx="13"/>
          </p:nvPr>
        </p:nvSpPr>
        <p:spPr>
          <a:xfrm>
            <a:off x="1037569" y="5323813"/>
            <a:ext cx="2862315" cy="616840"/>
          </a:xfrm>
          <a:prstGeom prst="rect">
            <a:avLst/>
          </a:prstGeom>
        </p:spPr>
        <p:txBody>
          <a:bodyPr lIns="0" tIns="45719" rIns="91438" bIns="45719"/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9" name="내용 개체 틀 27"/>
          <p:cNvSpPr>
            <a:spLocks noGrp="1"/>
          </p:cNvSpPr>
          <p:nvPr>
            <p:ph sz="quarter" idx="14"/>
          </p:nvPr>
        </p:nvSpPr>
        <p:spPr>
          <a:xfrm>
            <a:off x="1037569" y="1805260"/>
            <a:ext cx="2667295" cy="1468809"/>
          </a:xfrm>
          <a:prstGeom prst="rect">
            <a:avLst/>
          </a:prstGeom>
        </p:spPr>
        <p:txBody>
          <a:bodyPr lIns="0" tIns="45719" rIns="91438" bIns="45719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34" name="내용 개체 틀 29"/>
          <p:cNvSpPr>
            <a:spLocks noGrp="1"/>
          </p:cNvSpPr>
          <p:nvPr>
            <p:ph sz="quarter" idx="15" hasCustomPrompt="1"/>
          </p:nvPr>
        </p:nvSpPr>
        <p:spPr>
          <a:xfrm>
            <a:off x="1037569" y="3418084"/>
            <a:ext cx="2667295" cy="576263"/>
          </a:xfrm>
          <a:prstGeom prst="rect">
            <a:avLst/>
          </a:prstGeom>
        </p:spPr>
        <p:txBody>
          <a:bodyPr lIns="0" tIns="45719" rIns="91438" bIns="45719">
            <a:noAutofit/>
          </a:bodyPr>
          <a:lstStyle>
            <a:lvl1pPr marL="0" indent="0">
              <a:buNone/>
              <a:defRPr sz="2300">
                <a:solidFill>
                  <a:schemeClr val="bg1"/>
                </a:solidFill>
              </a:defRPr>
            </a:lvl1pPr>
            <a:lvl2pPr>
              <a:defRPr sz="3200">
                <a:solidFill>
                  <a:srgbClr val="7F7F7F"/>
                </a:solidFill>
              </a:defRPr>
            </a:lvl2pPr>
            <a:lvl3pPr>
              <a:defRPr sz="3200">
                <a:solidFill>
                  <a:srgbClr val="7F7F7F"/>
                </a:solidFill>
              </a:defRPr>
            </a:lvl3pPr>
            <a:lvl4pPr>
              <a:defRPr sz="3200">
                <a:solidFill>
                  <a:srgbClr val="7F7F7F"/>
                </a:solidFill>
              </a:defRPr>
            </a:lvl4pPr>
            <a:lvl5pPr>
              <a:defRPr sz="3200"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부제목을 입력하세요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(optional)</a:t>
            </a:r>
            <a:endParaRPr lang="ko-KR" altLang="en-US" dirty="0"/>
          </a:p>
        </p:txBody>
      </p:sp>
      <p:sp>
        <p:nvSpPr>
          <p:cNvPr id="15" name="Freeform 17"/>
          <p:cNvSpPr/>
          <p:nvPr userDrawn="1"/>
        </p:nvSpPr>
        <p:spPr>
          <a:xfrm rot="10800000">
            <a:off x="893547" y="4305204"/>
            <a:ext cx="3006334" cy="28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39700" cap="flat" cmpd="sng" algn="ctr">
            <a:solidFill>
              <a:srgbClr val="F1B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895" tIns="51948" rIns="103895" bIns="51948" rtlCol="0" anchor="ctr"/>
          <a:lstStyle/>
          <a:p>
            <a:pPr algn="ctr"/>
            <a:endParaRPr lang="en-US"/>
          </a:p>
        </p:txBody>
      </p:sp>
      <p:sp>
        <p:nvSpPr>
          <p:cNvPr id="16" name="Freeform 17"/>
          <p:cNvSpPr/>
          <p:nvPr userDrawn="1"/>
        </p:nvSpPr>
        <p:spPr>
          <a:xfrm>
            <a:off x="893551" y="1280285"/>
            <a:ext cx="3006334" cy="28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39700" cap="flat" cmpd="sng" algn="ctr">
            <a:solidFill>
              <a:srgbClr val="F1B51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895" tIns="51948" rIns="103895" bIns="51948" rtlCol="0" anchor="ctr"/>
          <a:lstStyle/>
          <a:p>
            <a:pPr algn="ctr"/>
            <a:endParaRPr lang="en-US"/>
          </a:p>
        </p:txBody>
      </p:sp>
      <p:pic>
        <p:nvPicPr>
          <p:cNvPr id="18" name="Picture 3" descr="R:\2.부서함\舊 마케팅커뮤니케이션파트(사업기획_전략) 부서함\Brand 관리_1. Brand 표현체계\★전사 브랜드 표현 체계\15년 전사 브랜드 표현 체계\新비전슬로건\SDS Slogan_white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1912" y="432000"/>
            <a:ext cx="2299200" cy="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63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56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910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541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14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349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5237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900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338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1E53-D92D-4B60-ABE0-ECD0635BC18F}" type="datetimeFigureOut">
              <a:rPr lang="ko-KR" altLang="en-US" smtClean="0"/>
              <a:t>2020-02-14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EDF4-4FAC-4FAA-A1C8-E826A16C946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769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>
          <a:xfrm>
            <a:off x="523429" y="1576710"/>
            <a:ext cx="3746576" cy="276154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altLang="ko-KR" sz="4000" spc="-200" dirty="0" smtClean="0">
                <a:ln w="5080">
                  <a:solidFill>
                    <a:schemeClr val="bg1">
                      <a:alpha val="16000"/>
                    </a:schemeClr>
                  </a:solidFill>
                </a:ln>
                <a:latin typeface="+mn-ea"/>
              </a:rPr>
              <a:t>SVPN</a:t>
            </a:r>
          </a:p>
          <a:p>
            <a:pPr algn="ctr"/>
            <a:r>
              <a:rPr lang="en-US" altLang="ko-KR" sz="4000" spc="-200" dirty="0" smtClean="0">
                <a:ln w="5080">
                  <a:solidFill>
                    <a:schemeClr val="bg1">
                      <a:alpha val="16000"/>
                    </a:schemeClr>
                  </a:solidFill>
                </a:ln>
                <a:latin typeface="+mn-ea"/>
              </a:rPr>
              <a:t>Long-term</a:t>
            </a:r>
          </a:p>
          <a:p>
            <a:pPr algn="ctr"/>
            <a:r>
              <a:rPr lang="en-US" altLang="ko-KR" sz="4000" spc="-200" dirty="0" smtClean="0">
                <a:ln w="5080">
                  <a:solidFill>
                    <a:schemeClr val="bg1">
                      <a:alpha val="16000"/>
                    </a:schemeClr>
                  </a:solidFill>
                </a:ln>
                <a:latin typeface="+mn-ea"/>
              </a:rPr>
              <a:t>unused user </a:t>
            </a:r>
          </a:p>
          <a:p>
            <a:pPr algn="ctr"/>
            <a:r>
              <a:rPr lang="en-US" altLang="ko-KR" sz="4000" spc="-200" dirty="0" smtClean="0">
                <a:ln w="5080">
                  <a:solidFill>
                    <a:schemeClr val="bg1">
                      <a:alpha val="16000"/>
                    </a:schemeClr>
                  </a:solidFill>
                </a:ln>
                <a:latin typeface="+mn-ea"/>
              </a:rPr>
              <a:t>policy change</a:t>
            </a:r>
          </a:p>
          <a:p>
            <a:pPr algn="ctr"/>
            <a:r>
              <a:rPr lang="en-US" altLang="ko-KR" sz="3600" spc="-200" dirty="0" smtClean="0">
                <a:ln w="5080">
                  <a:solidFill>
                    <a:schemeClr val="bg1">
                      <a:alpha val="16000"/>
                    </a:schemeClr>
                  </a:solidFill>
                </a:ln>
                <a:latin typeface="+mn-ea"/>
              </a:rPr>
              <a:t>2020.2</a:t>
            </a:r>
          </a:p>
        </p:txBody>
      </p:sp>
    </p:spTree>
    <p:extLst>
      <p:ext uri="{BB962C8B-B14F-4D97-AF65-F5344CB8AC3E}">
        <p14:creationId xmlns:p14="http://schemas.microsoft.com/office/powerpoint/2010/main" val="21218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5695" y="334258"/>
            <a:ext cx="80031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Ⅰ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ea typeface="+mj-ea"/>
                <a:cs typeface="Segoe UI" panose="020B0502040204020203" pitchFamily="34" charset="0"/>
              </a:rPr>
              <a:t>. </a:t>
            </a:r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SVPN long-term unused user policy 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change</a:t>
            </a:r>
            <a:endParaRPr lang="en-US" altLang="ko-KR" sz="2800" b="1" spc="-28" dirty="0">
              <a:solidFill>
                <a:srgbClr val="1428A0"/>
              </a:solidFill>
              <a:latin typeface="+mj-ea"/>
              <a:ea typeface="+mj-ea"/>
              <a:cs typeface="Segoe UI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6752" y="1143678"/>
            <a:ext cx="930458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600" b="1" spc="-28" dirty="0" smtClean="0">
                <a:latin typeface="Segoe UI Semibold" panose="020B0702040204020203" pitchFamily="34" charset="0"/>
                <a:ea typeface="Arial Unicode MS" panose="020B0604020202020204" pitchFamily="50" charset="-127"/>
                <a:cs typeface="Segoe UI" panose="020B0502040204020203" pitchFamily="34" charset="0"/>
              </a:rPr>
              <a:t>￭</a:t>
            </a:r>
            <a:r>
              <a:rPr lang="en-US" altLang="ko-KR" sz="16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ko-KR" sz="1600" b="1" dirty="0"/>
              <a:t>The SVPN long-term unused user policy has been changed as below.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753" y="1847932"/>
            <a:ext cx="8447138" cy="4185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600" b="1" spc="-28" dirty="0">
                <a:latin typeface="+mj-ea"/>
                <a:ea typeface="+mj-ea"/>
                <a:cs typeface="Arial Unicode MS" panose="020B0604020202020204" pitchFamily="50" charset="-127"/>
              </a:rPr>
              <a:t>￭ </a:t>
            </a:r>
            <a:r>
              <a:rPr lang="en-US" altLang="ko-KR" sz="1600" b="1" dirty="0"/>
              <a:t>Long-term unused user </a:t>
            </a:r>
            <a:r>
              <a:rPr lang="en-US" altLang="ko-KR" sz="1600" b="1" dirty="0" smtClean="0"/>
              <a:t>policy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/>
              <a:t>  - AS-IS : Expiration → </a:t>
            </a:r>
            <a:r>
              <a:rPr lang="en-US" altLang="ko-KR" sz="1600" dirty="0" smtClean="0"/>
              <a:t>Reapplication</a:t>
            </a:r>
          </a:p>
          <a:p>
            <a:r>
              <a:rPr lang="en-US" altLang="ko-KR" sz="1600" dirty="0"/>
              <a:t>  - TO-BE : Dormancy → Self release of </a:t>
            </a:r>
            <a:r>
              <a:rPr lang="en-US" altLang="ko-KR" sz="1600" dirty="0" smtClean="0"/>
              <a:t>dormancy</a:t>
            </a:r>
          </a:p>
          <a:p>
            <a:r>
              <a:rPr lang="en-US" altLang="ko-KR" sz="1600" dirty="0"/>
              <a:t>    ※ How to release of dormancy</a:t>
            </a:r>
            <a:br>
              <a:rPr lang="en-US" altLang="ko-KR" sz="1600" dirty="0"/>
            </a:br>
            <a:r>
              <a:rPr lang="en-US" altLang="ko-KR" sz="1600" dirty="0"/>
              <a:t>      ① SVPN portal sign in (auto-redirected to release page)</a:t>
            </a:r>
            <a:br>
              <a:rPr lang="en-US" altLang="ko-KR" sz="1600" dirty="0"/>
            </a:br>
            <a:r>
              <a:rPr lang="en-US" altLang="ko-KR" sz="1600" dirty="0"/>
              <a:t>      ② Identity Authentication (Choose A or B)</a:t>
            </a:r>
            <a:br>
              <a:rPr lang="en-US" altLang="ko-KR" sz="1600" dirty="0"/>
            </a:br>
            <a:r>
              <a:rPr lang="en-US" altLang="ko-KR" sz="1600" dirty="0"/>
              <a:t>        A) Enter external e-mail → OTP sent → enter OTP</a:t>
            </a:r>
            <a:br>
              <a:rPr lang="en-US" altLang="ko-KR" sz="1600" dirty="0"/>
            </a:br>
            <a:r>
              <a:rPr lang="en-US" altLang="ko-KR" sz="1600" dirty="0"/>
              <a:t>        B) Enter Knox Portal </a:t>
            </a:r>
            <a:r>
              <a:rPr lang="en-US" altLang="ko-KR" sz="1600" dirty="0" smtClean="0"/>
              <a:t>ID/PWD</a:t>
            </a:r>
          </a:p>
          <a:p>
            <a:endParaRPr lang="en-US" altLang="ko-KR" sz="1600" b="1" spc="-28" dirty="0">
              <a:latin typeface="+mj-ea"/>
              <a:ea typeface="+mj-ea"/>
              <a:cs typeface="Arial Unicode MS" panose="020B0604020202020204" pitchFamily="50" charset="-127"/>
            </a:endParaRPr>
          </a:p>
          <a:p>
            <a:r>
              <a:rPr lang="en-US" altLang="ko-KR" sz="1600" b="1" spc="-28" dirty="0" smtClean="0">
                <a:latin typeface="+mj-ea"/>
                <a:ea typeface="+mj-ea"/>
                <a:cs typeface="Arial Unicode MS" panose="020B0604020202020204" pitchFamily="50" charset="-127"/>
              </a:rPr>
              <a:t>￭ </a:t>
            </a:r>
            <a:r>
              <a:rPr lang="en-US" altLang="ko-KR" sz="1600" b="1" dirty="0" smtClean="0"/>
              <a:t>Date </a:t>
            </a:r>
            <a:r>
              <a:rPr lang="en-US" altLang="ko-KR" sz="1600" b="1" dirty="0"/>
              <a:t>of change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/>
              <a:t>  - Feb. 13, 2020(Thu) 20:00 (Seoul, GMT+9)</a:t>
            </a:r>
            <a:br>
              <a:rPr lang="en-US" altLang="ko-KR" sz="1600" dirty="0"/>
            </a:br>
            <a:r>
              <a:rPr lang="en-US" altLang="ko-KR" sz="1600" dirty="0"/>
              <a:t>  - Feb. 13, 2020(Thu) 06:00 (New York, GMT-5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- Feb. 13, 2020(Thu) 11:00 (London, GMT+0)</a:t>
            </a:r>
            <a:endParaRPr lang="en-US" altLang="ko-KR" sz="1600" dirty="0" smtClean="0"/>
          </a:p>
          <a:p>
            <a:endParaRPr lang="en-US" altLang="ko-KR" sz="1600" dirty="0" smtClean="0">
              <a:latin typeface="+mj-ea"/>
              <a:ea typeface="+mj-ea"/>
            </a:endParaRPr>
          </a:p>
          <a:p>
            <a:r>
              <a:rPr lang="en-US" altLang="ko-KR" sz="1600" b="1" dirty="0"/>
              <a:t>※ In case of users who have expired before the application date,</a:t>
            </a:r>
            <a:br>
              <a:rPr lang="en-US" altLang="ko-KR" sz="1600" b="1" dirty="0"/>
            </a:br>
            <a:r>
              <a:rPr lang="en-US" altLang="ko-KR" sz="1600" b="1" dirty="0"/>
              <a:t>  </a:t>
            </a:r>
            <a:r>
              <a:rPr lang="en-US" altLang="ko-KR" sz="1600" b="1" dirty="0" smtClean="0"/>
              <a:t> apply </a:t>
            </a:r>
            <a:r>
              <a:rPr lang="en-US" altLang="ko-KR" sz="1600" b="1" dirty="0"/>
              <a:t>for reuse according to the existing process.</a:t>
            </a:r>
            <a:r>
              <a:rPr lang="en-US" altLang="ko-KR" sz="1600" dirty="0"/>
              <a:t> </a:t>
            </a:r>
            <a:endParaRPr lang="en-US" altLang="ko-KR" sz="1600" dirty="0">
              <a:latin typeface="+mj-ea"/>
              <a:ea typeface="+mj-ea"/>
            </a:endParaRPr>
          </a:p>
          <a:p>
            <a:endParaRPr lang="en-US" altLang="ko-KR" sz="16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285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2453"/>
            <a:ext cx="9906000" cy="5173631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85696" y="334258"/>
            <a:ext cx="8680774" cy="129266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Ⅱ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ea typeface="+mj-ea"/>
                <a:cs typeface="Segoe UI" panose="020B0502040204020203" pitchFamily="34" charset="0"/>
              </a:rPr>
              <a:t>. </a:t>
            </a:r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SVPN 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long-term unused user account activation</a:t>
            </a:r>
            <a:endParaRPr lang="en-US" altLang="ko-KR" sz="2800" b="1" spc="-28" dirty="0">
              <a:solidFill>
                <a:srgbClr val="1428A0"/>
              </a:solidFill>
              <a:latin typeface="+mj-ea"/>
              <a:cs typeface="Segoe UI" panose="020B0502040204020203" pitchFamily="34" charset="0"/>
            </a:endParaRPr>
          </a:p>
          <a:p>
            <a:endParaRPr lang="en-US" altLang="ko-KR" sz="2800" b="1" spc="-28" dirty="0">
              <a:solidFill>
                <a:srgbClr val="1428A0"/>
              </a:solidFill>
              <a:latin typeface="+mj-ea"/>
              <a:cs typeface="Segoe UI" panose="020B0502040204020203" pitchFamily="34" charset="0"/>
            </a:endParaRPr>
          </a:p>
          <a:p>
            <a:endParaRPr lang="en-US" altLang="ko-KR" sz="2800" b="1" spc="-28" dirty="0">
              <a:solidFill>
                <a:srgbClr val="1428A0"/>
              </a:solidFill>
              <a:latin typeface="+mj-ea"/>
              <a:ea typeface="+mj-ea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754" y="838878"/>
            <a:ext cx="925762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1. Long-term unused user log-in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6756406" y="3593049"/>
            <a:ext cx="3001042" cy="5947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756403" y="4332069"/>
            <a:ext cx="3001045" cy="3669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271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4634"/>
            <a:ext cx="9906000" cy="5217002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85696" y="334258"/>
            <a:ext cx="8680774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Ⅱ. SVPN long-term unused 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user account </a:t>
            </a:r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activation</a:t>
            </a:r>
          </a:p>
          <a:p>
            <a:endParaRPr lang="en-US" altLang="ko-KR" sz="2800" b="1" spc="-28" dirty="0">
              <a:solidFill>
                <a:srgbClr val="1428A0"/>
              </a:solidFill>
              <a:latin typeface="+mj-ea"/>
              <a:ea typeface="+mj-ea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754" y="838878"/>
            <a:ext cx="925762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000" b="1" spc="-28" dirty="0">
                <a:latin typeface="Segoe UI Semibold" panose="020B07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. User account activation message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677423" y="2730912"/>
            <a:ext cx="1132677" cy="386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0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5696" y="334258"/>
            <a:ext cx="8680774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Ⅱ. SVPN long-term unused 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user account activation</a:t>
            </a:r>
            <a:endParaRPr lang="en-US" altLang="ko-KR" sz="2800" b="1" spc="-28" dirty="0">
              <a:solidFill>
                <a:srgbClr val="1428A0"/>
              </a:solidFill>
              <a:latin typeface="+mj-ea"/>
              <a:cs typeface="Segoe UI" panose="020B0502040204020203" pitchFamily="34" charset="0"/>
            </a:endParaRPr>
          </a:p>
          <a:p>
            <a:endParaRPr lang="en-US" altLang="ko-KR" sz="2800" b="1" spc="-28" dirty="0">
              <a:solidFill>
                <a:srgbClr val="1428A0"/>
              </a:solidFill>
              <a:latin typeface="+mj-ea"/>
              <a:ea typeface="+mj-ea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754" y="838878"/>
            <a:ext cx="925762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000" b="1" spc="-28" dirty="0">
                <a:latin typeface="Segoe UI Semibold" panose="020B0702040204020203" pitchFamily="34" charset="0"/>
                <a:cs typeface="Segoe UI" panose="020B0502040204020203" pitchFamily="34" charset="0"/>
              </a:rPr>
              <a:t>3</a:t>
            </a:r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. Long-term unused user authentication</a:t>
            </a:r>
          </a:p>
          <a:p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   </a:t>
            </a:r>
          </a:p>
          <a:p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   - </a:t>
            </a:r>
            <a:r>
              <a:rPr lang="en-US" altLang="ko-KR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Select one authentication method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75" y="1988206"/>
            <a:ext cx="8186778" cy="438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5696" y="334258"/>
            <a:ext cx="8680774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Ⅱ. SVPN long-term unused 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user account activation</a:t>
            </a:r>
            <a:endParaRPr lang="en-US" altLang="ko-KR" sz="2800" b="1" spc="-28" dirty="0">
              <a:solidFill>
                <a:srgbClr val="1428A0"/>
              </a:solidFill>
              <a:latin typeface="+mj-ea"/>
              <a:cs typeface="Segoe UI" panose="020B0502040204020203" pitchFamily="34" charset="0"/>
            </a:endParaRPr>
          </a:p>
          <a:p>
            <a:endParaRPr lang="en-US" altLang="ko-KR" sz="2800" b="1" spc="-28" dirty="0">
              <a:solidFill>
                <a:srgbClr val="1428A0"/>
              </a:solidFill>
              <a:latin typeface="+mj-ea"/>
              <a:ea typeface="+mj-ea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754" y="838878"/>
            <a:ext cx="9257628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3-1. </a:t>
            </a:r>
            <a:r>
              <a:rPr lang="en-US" altLang="ko-KR" sz="2000" b="1" spc="-28" dirty="0">
                <a:latin typeface="Segoe UI Semibold" panose="020B0702040204020203" pitchFamily="34" charset="0"/>
                <a:cs typeface="Segoe UI" panose="020B0502040204020203" pitchFamily="34" charset="0"/>
              </a:rPr>
              <a:t>Long-term unused user </a:t>
            </a:r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authentication</a:t>
            </a:r>
            <a:endParaRPr lang="en-US" altLang="ko-KR" sz="2000" b="1" spc="-28" dirty="0">
              <a:latin typeface="Segoe UI Semibold" panose="020B0702040204020203" pitchFamily="34" charset="0"/>
              <a:cs typeface="Segoe UI" panose="020B0502040204020203" pitchFamily="34" charset="0"/>
            </a:endParaRPr>
          </a:p>
          <a:p>
            <a:endParaRPr lang="en-US" altLang="ko-KR" sz="2000" b="1" spc="-28" dirty="0" smtClean="0">
              <a:latin typeface="Segoe UI Semibold" panose="020B0702040204020203" pitchFamily="34" charset="0"/>
              <a:cs typeface="Segoe UI" panose="020B0502040204020203" pitchFamily="34" charset="0"/>
            </a:endParaRPr>
          </a:p>
          <a:p>
            <a:r>
              <a:rPr lang="en-US" altLang="ko-KR" b="1" spc="-28" dirty="0">
                <a:latin typeface="Segoe UI Semibold" panose="020B07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ko-KR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  - </a:t>
            </a:r>
            <a:r>
              <a:rPr lang="en-US" altLang="ko-KR" b="1" spc="-28" dirty="0">
                <a:latin typeface="Segoe UI Semibold" panose="020B0702040204020203" pitchFamily="34" charset="0"/>
                <a:cs typeface="Segoe UI" panose="020B0502040204020203" pitchFamily="34" charset="0"/>
              </a:rPr>
              <a:t>Authenticate with the received authentication number</a:t>
            </a:r>
            <a:endParaRPr lang="en-US" altLang="ko-KR" b="1" spc="-28" dirty="0" smtClean="0">
              <a:latin typeface="Segoe UI Semibold" panose="020B07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29" y="1711897"/>
            <a:ext cx="6849341" cy="480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5696" y="334258"/>
            <a:ext cx="868077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2800" b="1" spc="-28" dirty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Ⅱ. SVPN long-term unused </a:t>
            </a:r>
            <a:r>
              <a:rPr lang="en-US" altLang="ko-KR" sz="2800" b="1" spc="-28" dirty="0" smtClean="0">
                <a:solidFill>
                  <a:srgbClr val="1428A0"/>
                </a:solidFill>
                <a:latin typeface="+mj-ea"/>
                <a:cs typeface="Segoe UI" panose="020B0502040204020203" pitchFamily="34" charset="0"/>
              </a:rPr>
              <a:t>user account activation</a:t>
            </a:r>
            <a:endParaRPr lang="en-US" altLang="ko-KR" sz="2800" b="1" spc="-28" dirty="0">
              <a:solidFill>
                <a:srgbClr val="1428A0"/>
              </a:solidFill>
              <a:latin typeface="+mj-ea"/>
              <a:cs typeface="Segoe UI" panose="020B05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6754" y="838878"/>
            <a:ext cx="925762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000" b="1" spc="-28" dirty="0" smtClean="0">
                <a:latin typeface="Segoe UI Semibold" panose="020B0702040204020203" pitchFamily="34" charset="0"/>
                <a:cs typeface="Segoe UI" panose="020B0502040204020203" pitchFamily="34" charset="0"/>
              </a:rPr>
              <a:t>4. User account activation and SVPN log in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22802" y="3295252"/>
            <a:ext cx="677333" cy="1069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1341437"/>
            <a:ext cx="9467850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6168</TotalTime>
  <Words>122</Words>
  <Application>Microsoft Office PowerPoint</Application>
  <PresentationFormat>A4 용지(210x297mm)</PresentationFormat>
  <Paragraphs>30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Arial Unicode MS</vt:lpstr>
      <vt:lpstr>맑은 고딕</vt:lpstr>
      <vt:lpstr>Arial</vt:lpstr>
      <vt:lpstr>Calibri</vt:lpstr>
      <vt:lpstr>Calibri Light</vt:lpstr>
      <vt:lpstr>Segoe UI</vt:lpstr>
      <vt:lpstr>Segoe UI Semibold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JungKang Jee</dc:creator>
  <cp:lastModifiedBy>김용호</cp:lastModifiedBy>
  <cp:revision>305</cp:revision>
  <cp:lastPrinted>2019-01-23T00:29:31Z</cp:lastPrinted>
  <dcterms:created xsi:type="dcterms:W3CDTF">2017-03-22T08:14:54Z</dcterms:created>
  <dcterms:modified xsi:type="dcterms:W3CDTF">2020-02-14T07:32:09Z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AF7273B21FEB57520F6E0C13ADA574999478851D8A0FAF5509896DD6541806AD</vt:lpwstr>
  </property>
  <property fmtid="{D5CDD505-2E9C-101B-9397-08002B2CF9AE}" pid="2" name="NSCPROP">
    <vt:lpwstr>NSCCustomProperty</vt:lpwstr>
  </property>
  <property fmtid="{D5CDD505-2E9C-101B-9397-08002B2CF9AE}" pid="3" name="NSCPROP_SA">
    <vt:lpwstr>C:\mySingle\TEMP\SVPN Knox 연동 구성도.pptx</vt:lpwstr>
  </property>
  <property fmtid="{D5CDD505-2E9C-101B-9397-08002B2CF9AE}" pid="4" name="FLCMData">
    <vt:lpwstr>D852B0A2EE60192D3531209914CB7E84BE804DFF0516E120A168BE292F29CA92E46BD2EC63C8BA29799340D16D7B63BA7467E53261A2A7FFD1A444935BAC7909</vt:lpwstr>
  </property>
</Properties>
</file>